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83" r:id="rId4"/>
    <p:sldId id="257" r:id="rId5"/>
    <p:sldId id="279" r:id="rId6"/>
    <p:sldId id="280" r:id="rId7"/>
    <p:sldId id="277" r:id="rId8"/>
    <p:sldId id="278" r:id="rId9"/>
    <p:sldId id="260" r:id="rId10"/>
    <p:sldId id="271" r:id="rId11"/>
    <p:sldId id="275" r:id="rId12"/>
    <p:sldId id="276" r:id="rId13"/>
    <p:sldId id="261" r:id="rId14"/>
    <p:sldId id="281" r:id="rId15"/>
    <p:sldId id="262" r:id="rId16"/>
    <p:sldId id="263" r:id="rId17"/>
    <p:sldId id="268" r:id="rId18"/>
    <p:sldId id="267" r:id="rId19"/>
    <p:sldId id="264" r:id="rId20"/>
    <p:sldId id="265" r:id="rId21"/>
    <p:sldId id="282" r:id="rId22"/>
    <p:sldId id="269" r:id="rId23"/>
    <p:sldId id="285" r:id="rId24"/>
    <p:sldId id="286" r:id="rId25"/>
    <p:sldId id="287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ф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08721"/>
            <a:ext cx="7772400" cy="269173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/>
            </a:r>
            <a:br>
              <a:rPr lang="ru-RU" sz="6000" b="1" dirty="0" smtClean="0">
                <a:solidFill>
                  <a:srgbClr val="FF0000"/>
                </a:solidFill>
              </a:rPr>
            </a:br>
            <a:r>
              <a:rPr lang="ru-RU" sz="6000" b="1" dirty="0" smtClean="0">
                <a:solidFill>
                  <a:srgbClr val="FF0000"/>
                </a:solidFill>
              </a:rPr>
              <a:t>Развивающая предметно-пространственная среда в группе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91672" y="5301208"/>
            <a:ext cx="2952328" cy="504056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Набиева Р.М.</a:t>
            </a: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Венер\Desktop\ЛАСТОЧКА\Фото Июль 2019\Camera\IMG_20190725_162914.jpg"/>
          <p:cNvPicPr>
            <a:picLocks noChangeAspect="1" noChangeArrowheads="1"/>
          </p:cNvPicPr>
          <p:nvPr/>
        </p:nvPicPr>
        <p:blipFill>
          <a:blip r:embed="rId2" cstate="print"/>
          <a:srcRect t="1798"/>
          <a:stretch>
            <a:fillRect/>
          </a:stretch>
        </p:blipFill>
        <p:spPr bwMode="auto">
          <a:xfrm>
            <a:off x="6140202" y="2708920"/>
            <a:ext cx="3003798" cy="39330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C:\Users\Венер\Desktop\ЛАСТОЧКА\МАМА РАБОТА\АЛКАТЕЛЬ МАМА\IMG_20160201_102932.jpg"/>
          <p:cNvPicPr>
            <a:picLocks noChangeAspect="1" noChangeArrowheads="1"/>
          </p:cNvPicPr>
          <p:nvPr/>
        </p:nvPicPr>
        <p:blipFill>
          <a:blip r:embed="rId3" cstate="print"/>
          <a:srcRect r="9716"/>
          <a:stretch>
            <a:fillRect/>
          </a:stretch>
        </p:blipFill>
        <p:spPr bwMode="auto">
          <a:xfrm>
            <a:off x="3131840" y="1052736"/>
            <a:ext cx="3623722" cy="24082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Мы экспериментируем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Венер\Desktop\Фото\IMG_20191028_14034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052736"/>
            <a:ext cx="2736304" cy="48645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Венер\Desktop\Аттестация 20\7 цветов\IMG_20190725_092546.jpg"/>
          <p:cNvPicPr>
            <a:picLocks noChangeAspect="1" noChangeArrowheads="1"/>
          </p:cNvPicPr>
          <p:nvPr/>
        </p:nvPicPr>
        <p:blipFill>
          <a:blip r:embed="rId5" cstate="print"/>
          <a:srcRect r="26200" b="10101"/>
          <a:stretch>
            <a:fillRect/>
          </a:stretch>
        </p:blipFill>
        <p:spPr bwMode="auto">
          <a:xfrm>
            <a:off x="3347864" y="3429000"/>
            <a:ext cx="2016223" cy="32747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Уголок творчества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Picture 2" descr="C:\Users\Венер\Desktop\ЛАСТОЧКА\МАМА РАБОТА\РАБОТА-Набиева Р.М\6.Информ.направление\Югра-Фотовыставка\SAM_56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5880653" cy="44104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Users\Венер\Desktop\DCIM\Camera\IMG_20170525_163521.jpg"/>
          <p:cNvPicPr>
            <a:picLocks noChangeAspect="1" noChangeArrowheads="1"/>
          </p:cNvPicPr>
          <p:nvPr/>
        </p:nvPicPr>
        <p:blipFill>
          <a:blip r:embed="rId3" cstate="print"/>
          <a:srcRect l="7043" t="6996" r="8236" b="13454"/>
          <a:stretch>
            <a:fillRect/>
          </a:stretch>
        </p:blipFill>
        <p:spPr bwMode="auto">
          <a:xfrm>
            <a:off x="5292080" y="3933056"/>
            <a:ext cx="3642164" cy="25649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Центр сюжетно-ролевой игры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Users\Венер\Desktop\Мамины фотографии\Новая папка\IMG_20190125_1634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173" t="7866" r="10036" b="5995"/>
          <a:stretch>
            <a:fillRect/>
          </a:stretch>
        </p:blipFill>
        <p:spPr bwMode="auto">
          <a:xfrm>
            <a:off x="755576" y="836712"/>
            <a:ext cx="3235074" cy="2952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7" name="Picture 3" descr="C:\Users\Венер\Desktop\Мамины фотографии\Новая папка\IMG_20190125_1635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149080"/>
            <a:ext cx="3611893" cy="27089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C:\Users\Венер\Desktop\Мамины фотографии\Новая папка\IMG_20190125_161719.jpg"/>
          <p:cNvPicPr>
            <a:picLocks noChangeAspect="1" noChangeArrowheads="1"/>
          </p:cNvPicPr>
          <p:nvPr/>
        </p:nvPicPr>
        <p:blipFill>
          <a:blip r:embed="rId4" cstate="print"/>
          <a:srcRect l="12988" t="12079" r="9051"/>
          <a:stretch>
            <a:fillRect/>
          </a:stretch>
        </p:blipFill>
        <p:spPr bwMode="auto">
          <a:xfrm>
            <a:off x="4788024" y="836712"/>
            <a:ext cx="3600400" cy="30452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0" name="Picture 2" descr="C:\Users\Венер\Desktop\Мамины фотографии\Новая папка\IMG_20190125_161254.jpg"/>
          <p:cNvPicPr>
            <a:picLocks noChangeAspect="1" noChangeArrowheads="1"/>
          </p:cNvPicPr>
          <p:nvPr/>
        </p:nvPicPr>
        <p:blipFill>
          <a:blip r:embed="rId5" cstate="print"/>
          <a:srcRect l="5783" t="6957"/>
          <a:stretch>
            <a:fillRect/>
          </a:stretch>
        </p:blipFill>
        <p:spPr bwMode="auto">
          <a:xfrm>
            <a:off x="4499992" y="4005064"/>
            <a:ext cx="3851919" cy="28529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Книжный уголок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Венер\Desktop\Мамины фотографии\Новая папка\IMG_20190125_163450.jpg"/>
          <p:cNvPicPr>
            <a:picLocks noChangeAspect="1" noChangeArrowheads="1"/>
          </p:cNvPicPr>
          <p:nvPr/>
        </p:nvPicPr>
        <p:blipFill>
          <a:blip r:embed="rId2" cstate="print"/>
          <a:srcRect t="17850" r="19676"/>
          <a:stretch>
            <a:fillRect/>
          </a:stretch>
        </p:blipFill>
        <p:spPr bwMode="auto">
          <a:xfrm>
            <a:off x="0" y="1052736"/>
            <a:ext cx="4320480" cy="3314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C:\Users\Венер\Desktop\ЛАСТОЧКА\МАМА РАБОТА\АЛКАТЕЛЬ МАМА\IMG_20160204_1512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2014" y="1124744"/>
            <a:ext cx="4034814" cy="2420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7" name="Picture 3" descr="C:\Users\Венер\Desktop\ЛАСТОЧКА\МАМА РАБОТА\АЛКАТЕЛЬ МАМА\IMG_20160204_1513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3645024"/>
            <a:ext cx="5004048" cy="30024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Уголок природы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9218" name="Picture 2" descr="C:\Users\Венер\Desktop\Фото\IMG_20191028_1404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38232"/>
            <a:ext cx="8697982" cy="489261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Театральный уголок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Picture 2" descr="C:\Users\Венер\Desktop\ЛАСТОЧКА\МАМА РАБОТА\АЛКАТЕЛЬ МАМА\IMG_20160204_151310.jpg"/>
          <p:cNvPicPr>
            <a:picLocks noChangeAspect="1" noChangeArrowheads="1"/>
          </p:cNvPicPr>
          <p:nvPr/>
        </p:nvPicPr>
        <p:blipFill>
          <a:blip r:embed="rId2" cstate="print"/>
          <a:srcRect r="14877"/>
          <a:stretch>
            <a:fillRect/>
          </a:stretch>
        </p:blipFill>
        <p:spPr bwMode="auto">
          <a:xfrm>
            <a:off x="4716016" y="836712"/>
            <a:ext cx="3816424" cy="26900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9" name="Picture 3" descr="C:\Users\Венер\Desktop\Фото\IMG_20191028_135955.jpg"/>
          <p:cNvPicPr>
            <a:picLocks noChangeAspect="1" noChangeArrowheads="1"/>
          </p:cNvPicPr>
          <p:nvPr/>
        </p:nvPicPr>
        <p:blipFill>
          <a:blip r:embed="rId3" cstate="print"/>
          <a:srcRect t="14300" b="43700"/>
          <a:stretch>
            <a:fillRect/>
          </a:stretch>
        </p:blipFill>
        <p:spPr bwMode="auto">
          <a:xfrm>
            <a:off x="179512" y="836712"/>
            <a:ext cx="4339828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0" name="Picture 4" descr="C:\Users\Венер\Desktop\Фото\IMG_20180122_08183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211706"/>
            <a:ext cx="3528392" cy="26462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3" descr="C:\Users\Венер\Desktop\ЛАСТОЧКА\МАМА РАБОТА\Фото 15 гр\Сказка\SAM_8113.JPG"/>
          <p:cNvPicPr>
            <a:picLocks noChangeAspect="1" noChangeArrowheads="1"/>
          </p:cNvPicPr>
          <p:nvPr/>
        </p:nvPicPr>
        <p:blipFill>
          <a:blip r:embed="rId5" cstate="print"/>
          <a:srcRect b="5956"/>
          <a:stretch>
            <a:fillRect/>
          </a:stretch>
        </p:blipFill>
        <p:spPr bwMode="auto">
          <a:xfrm>
            <a:off x="4716016" y="3645024"/>
            <a:ext cx="4222924" cy="29785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Музыкальный  уголок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Венер\Desktop\Фото\IMG_20191028_135852.jpg"/>
          <p:cNvPicPr>
            <a:picLocks noChangeAspect="1" noChangeArrowheads="1"/>
          </p:cNvPicPr>
          <p:nvPr/>
        </p:nvPicPr>
        <p:blipFill>
          <a:blip r:embed="rId2" cstate="print"/>
          <a:srcRect r="27950"/>
          <a:stretch>
            <a:fillRect/>
          </a:stretch>
        </p:blipFill>
        <p:spPr bwMode="auto">
          <a:xfrm>
            <a:off x="683568" y="888930"/>
            <a:ext cx="7645683" cy="596907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Спортивный уголок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E:\на сайт фот\Camera\20161209_184830.jpg"/>
          <p:cNvPicPr>
            <a:picLocks noChangeAspect="1" noChangeArrowheads="1"/>
          </p:cNvPicPr>
          <p:nvPr/>
        </p:nvPicPr>
        <p:blipFill>
          <a:blip r:embed="rId2" cstate="print"/>
          <a:srcRect t="12201" b="4851"/>
          <a:stretch>
            <a:fillRect/>
          </a:stretch>
        </p:blipFill>
        <p:spPr bwMode="auto">
          <a:xfrm>
            <a:off x="323528" y="1052736"/>
            <a:ext cx="3896770" cy="5373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E:\на сайт фот\Camera\20161209_18472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7368" r="17602"/>
          <a:stretch>
            <a:fillRect/>
          </a:stretch>
        </p:blipFill>
        <p:spPr bwMode="auto">
          <a:xfrm>
            <a:off x="4355976" y="1700808"/>
            <a:ext cx="4581420" cy="42379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Венер\Desktop\Старшая группа\фото спорт\IMG_20170317_1529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4552478" cy="63097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 descr="E:\на сайт фот\Camera\20161209_1847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60648"/>
            <a:ext cx="3874979" cy="6309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Уголок </a:t>
            </a:r>
            <a:r>
              <a:rPr lang="ru-RU" b="1" dirty="0" err="1" smtClean="0">
                <a:solidFill>
                  <a:srgbClr val="FF0000"/>
                </a:solidFill>
              </a:rPr>
              <a:t>ряжения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" name="Picture 3" descr="C:\Users\Венер\Desktop\ЛАСТОЧКА\МАМА РАБОТА\Новая папка\8 GB ROZA\Фото Заместители\SAM_78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4608512" cy="3456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C:\Users\Венер\Desktop\Мамины фотографии\Новая папка\Новая папка\IMG-1d604395f7152b570ed7874620ee6053-V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268760"/>
            <a:ext cx="3718508" cy="49580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 descr="C:\Users\Венер\Desktop\Мамины фотографии\Новая папка\Новая папка\IMG-e243aacb462bd1cc1ad8106c83324a6a-V.jpg"/>
          <p:cNvPicPr>
            <a:picLocks noChangeAspect="1" noChangeArrowheads="1"/>
          </p:cNvPicPr>
          <p:nvPr/>
        </p:nvPicPr>
        <p:blipFill>
          <a:blip r:embed="rId4" cstate="print"/>
          <a:srcRect t="18116" b="33574"/>
          <a:stretch>
            <a:fillRect/>
          </a:stretch>
        </p:blipFill>
        <p:spPr bwMode="auto">
          <a:xfrm>
            <a:off x="971600" y="4149080"/>
            <a:ext cx="3577326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Картинки по запросу ф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Актуальность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Детство – особый период в жизни ребенка-дошкольника. Это время, ребенок активно познает окружающий мир, осваивает орудийные способы действия в быту, игре.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Одним из определяющих факторов воспитания детей является развивающая предметно-пространственная среда. Правильно организованная она помогает взрослому обеспечить гармоничное развитие ребенка, создать эмоционально-положительную атмосферу в группе, устраивать и проводить игры-занятия и таким образом приучать   детей к самостоятельным играм с постепенно усложняющимся содержанием.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В соответствии с возрастными особенностями детей  и требованиям программы «От рождения до школы» при подготовке к новому учебному году особое внимание было уделено тому, что образовательное пространство должно предоставлять необходимые и достаточные возможности для движения, предметной и игровой деятельности 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ru-RU" b="1" dirty="0" err="1" smtClean="0">
                <a:solidFill>
                  <a:srgbClr val="FF0000"/>
                </a:solidFill>
              </a:rPr>
              <a:t>Речевичок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42" name="Picture 2" descr="C:\Users\Венер\Desktop\Фото\IMG_20191028_1405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-116" r="18677"/>
          <a:stretch>
            <a:fillRect/>
          </a:stretch>
        </p:blipFill>
        <p:spPr bwMode="auto">
          <a:xfrm>
            <a:off x="251520" y="908720"/>
            <a:ext cx="8248674" cy="569735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edg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Математический уголок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1266" name="Picture 2" descr="C:\Users\Венер\Desktop\Фото\IMG_20191028_1404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2413"/>
          <a:stretch>
            <a:fillRect/>
          </a:stretch>
        </p:blipFill>
        <p:spPr bwMode="auto">
          <a:xfrm>
            <a:off x="395536" y="1052736"/>
            <a:ext cx="8208737" cy="527178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>
    <p:wedg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Уголок конструирования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Picture 2" descr="C:\Users\Венер\Desktop\ЛАСТОЧКА\Мама ласточка\IMG_20181023_0813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836712"/>
            <a:ext cx="2477128" cy="3301827"/>
          </a:xfrm>
          <a:prstGeom prst="rect">
            <a:avLst/>
          </a:prstGeom>
          <a:noFill/>
        </p:spPr>
      </p:pic>
      <p:pic>
        <p:nvPicPr>
          <p:cNvPr id="12299" name="Picture 11" descr="C:\Users\Венер\Desktop\ЛАСТОЧКА\МАМА РАБОТА\Старшая группа\Фото 10гр\20161118_0954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836712"/>
            <a:ext cx="2479458" cy="3240360"/>
          </a:xfrm>
          <a:prstGeom prst="rect">
            <a:avLst/>
          </a:prstGeom>
          <a:noFill/>
        </p:spPr>
      </p:pic>
      <p:pic>
        <p:nvPicPr>
          <p:cNvPr id="12300" name="Picture 12" descr="C:\Users\Венер\Desktop\ЛАСТОЧКА\МАМА РАБОТА\Старшая группа\Фото 10гр\20161117_165144.jpg"/>
          <p:cNvPicPr>
            <a:picLocks noChangeAspect="1" noChangeArrowheads="1"/>
          </p:cNvPicPr>
          <p:nvPr/>
        </p:nvPicPr>
        <p:blipFill>
          <a:blip r:embed="rId4" cstate="print"/>
          <a:srcRect t="14700"/>
          <a:stretch>
            <a:fillRect/>
          </a:stretch>
        </p:blipFill>
        <p:spPr bwMode="auto">
          <a:xfrm>
            <a:off x="251520" y="836712"/>
            <a:ext cx="2500486" cy="3545632"/>
          </a:xfrm>
          <a:prstGeom prst="rect">
            <a:avLst/>
          </a:prstGeom>
          <a:noFill/>
        </p:spPr>
      </p:pic>
      <p:pic>
        <p:nvPicPr>
          <p:cNvPr id="12301" name="Picture 13" descr="C:\Users\Венер\Desktop\ЛАСТОЧКА\МАМА РАБОТА\Старшая группа\Фото 10гр\20161117_165107.jpg"/>
          <p:cNvPicPr>
            <a:picLocks noChangeAspect="1" noChangeArrowheads="1"/>
          </p:cNvPicPr>
          <p:nvPr/>
        </p:nvPicPr>
        <p:blipFill>
          <a:blip r:embed="rId5" cstate="print"/>
          <a:srcRect t="21000"/>
          <a:stretch>
            <a:fillRect/>
          </a:stretch>
        </p:blipFill>
        <p:spPr bwMode="auto">
          <a:xfrm>
            <a:off x="2411760" y="3356992"/>
            <a:ext cx="2425729" cy="3185592"/>
          </a:xfrm>
          <a:prstGeom prst="rect">
            <a:avLst/>
          </a:prstGeom>
          <a:noFill/>
        </p:spPr>
      </p:pic>
      <p:pic>
        <p:nvPicPr>
          <p:cNvPr id="9" name="Picture 3" descr="C:\Users\Венер\Desktop\ЛАСТОЧКА\Мама ласточка\IMG_20181023_080122.jpg"/>
          <p:cNvPicPr>
            <a:picLocks noChangeAspect="1" noChangeArrowheads="1"/>
          </p:cNvPicPr>
          <p:nvPr/>
        </p:nvPicPr>
        <p:blipFill>
          <a:blip r:embed="rId6" cstate="print"/>
          <a:srcRect l="15000" t="4151" b="10752"/>
          <a:stretch>
            <a:fillRect/>
          </a:stretch>
        </p:blipFill>
        <p:spPr bwMode="auto">
          <a:xfrm>
            <a:off x="5220072" y="3645024"/>
            <a:ext cx="2211710" cy="295232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ф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Каждый ребёнок получит здесь ласку,</a:t>
            </a:r>
          </a:p>
          <a:p>
            <a:endParaRPr lang="ru-RU" sz="3600" b="1" dirty="0" smtClean="0">
              <a:solidFill>
                <a:srgbClr val="FF0000"/>
              </a:solidFill>
            </a:endParaRPr>
          </a:p>
          <a:p>
            <a:r>
              <a:rPr lang="ru-RU" sz="3600" b="1" dirty="0" smtClean="0">
                <a:solidFill>
                  <a:srgbClr val="FF0000"/>
                </a:solidFill>
              </a:rPr>
              <a:t>Каждого встретит тепло и уют!</a:t>
            </a:r>
          </a:p>
          <a:p>
            <a:endParaRPr lang="ru-RU" sz="3600" b="1" dirty="0" smtClean="0">
              <a:solidFill>
                <a:srgbClr val="FF0000"/>
              </a:solidFill>
            </a:endParaRPr>
          </a:p>
          <a:p>
            <a:r>
              <a:rPr lang="ru-RU" sz="3600" b="1" dirty="0" smtClean="0">
                <a:solidFill>
                  <a:srgbClr val="FF0000"/>
                </a:solidFill>
              </a:rPr>
              <a:t>Каждую девочку, каждого мальчика</a:t>
            </a:r>
          </a:p>
          <a:p>
            <a:endParaRPr lang="ru-RU" sz="3600" b="1" dirty="0" smtClean="0">
              <a:solidFill>
                <a:srgbClr val="FF0000"/>
              </a:solidFill>
            </a:endParaRPr>
          </a:p>
          <a:p>
            <a:r>
              <a:rPr lang="ru-RU" sz="3600" b="1" dirty="0" smtClean="0">
                <a:solidFill>
                  <a:srgbClr val="FF0000"/>
                </a:solidFill>
              </a:rPr>
              <a:t>Здесь уважают, любят и ждут!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edg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ф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7200" b="1" dirty="0" smtClean="0">
                <a:solidFill>
                  <a:srgbClr val="FF0000"/>
                </a:solidFill>
              </a:rPr>
              <a:t>Спасибо за внимание</a:t>
            </a:r>
            <a:endParaRPr lang="ru-RU" sz="7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edg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Картинки по запросу ф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F:\Аттестация Набиева Р М\приложение\2.2\Семинар РППС в группе\IMG-b04bf3d71cd83823181ce0906b16ed9e-V.jpg"/>
          <p:cNvPicPr>
            <a:picLocks noChangeAspect="1" noChangeArrowheads="1"/>
          </p:cNvPicPr>
          <p:nvPr/>
        </p:nvPicPr>
        <p:blipFill>
          <a:blip r:embed="rId3" cstate="print"/>
          <a:srcRect l="10080" t="23918" r="9507" b="17966"/>
          <a:stretch>
            <a:fillRect/>
          </a:stretch>
        </p:blipFill>
        <p:spPr bwMode="auto">
          <a:xfrm>
            <a:off x="323528" y="404664"/>
            <a:ext cx="3960440" cy="3816424"/>
          </a:xfrm>
          <a:prstGeom prst="rect">
            <a:avLst/>
          </a:prstGeom>
          <a:noFill/>
        </p:spPr>
      </p:pic>
      <p:pic>
        <p:nvPicPr>
          <p:cNvPr id="1027" name="Picture 3" descr="F:\Аттестация Набиева Р М\приложение\2.2\Семинар РППС в группе\IMG-dc1e23b628546fe720c85dc5a77317c0-V.jpg"/>
          <p:cNvPicPr>
            <a:picLocks noChangeAspect="1" noChangeArrowheads="1"/>
          </p:cNvPicPr>
          <p:nvPr/>
        </p:nvPicPr>
        <p:blipFill>
          <a:blip r:embed="rId4" cstate="print"/>
          <a:srcRect t="19550"/>
          <a:stretch>
            <a:fillRect/>
          </a:stretch>
        </p:blipFill>
        <p:spPr bwMode="auto">
          <a:xfrm>
            <a:off x="5220072" y="332656"/>
            <a:ext cx="3599504" cy="3861048"/>
          </a:xfrm>
          <a:prstGeom prst="rect">
            <a:avLst/>
          </a:prstGeom>
          <a:noFill/>
        </p:spPr>
      </p:pic>
      <p:pic>
        <p:nvPicPr>
          <p:cNvPr id="1028" name="Picture 4" descr="F:\Аттестация Набиева Р М\приложение\2.2\Семинар РППС в группе\IMG-e2a1cef49ae2366a428a97f2201fe7f2-V.jpg"/>
          <p:cNvPicPr>
            <a:picLocks noChangeAspect="1" noChangeArrowheads="1"/>
          </p:cNvPicPr>
          <p:nvPr/>
        </p:nvPicPr>
        <p:blipFill>
          <a:blip r:embed="rId5" cstate="print"/>
          <a:srcRect l="4889" t="28930" b="7981"/>
          <a:stretch>
            <a:fillRect/>
          </a:stretch>
        </p:blipFill>
        <p:spPr bwMode="auto">
          <a:xfrm>
            <a:off x="2771800" y="2924944"/>
            <a:ext cx="4202832" cy="371703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Картинки по запросу ф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20882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Требования ФГОС ДО к содержанию развивающей предметно-пространственной среды: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endParaRPr lang="ru-RU" dirty="0" smtClean="0"/>
          </a:p>
          <a:p>
            <a:pPr lvl="0"/>
            <a:r>
              <a:rPr lang="ru-RU" dirty="0" smtClean="0"/>
              <a:t>Содержательная насыщенность</a:t>
            </a:r>
          </a:p>
          <a:p>
            <a:pPr lvl="0"/>
            <a:r>
              <a:rPr lang="ru-RU" dirty="0" err="1" smtClean="0"/>
              <a:t>Трансформируемость</a:t>
            </a:r>
            <a:endParaRPr lang="ru-RU" dirty="0" smtClean="0"/>
          </a:p>
          <a:p>
            <a:pPr lvl="0"/>
            <a:r>
              <a:rPr lang="ru-RU" dirty="0" err="1" smtClean="0"/>
              <a:t>Полифункциональность</a:t>
            </a:r>
            <a:r>
              <a:rPr lang="ru-RU" dirty="0" smtClean="0"/>
              <a:t> </a:t>
            </a:r>
          </a:p>
          <a:p>
            <a:pPr lvl="0"/>
            <a:r>
              <a:rPr lang="ru-RU" dirty="0" smtClean="0"/>
              <a:t>Вариативность </a:t>
            </a:r>
          </a:p>
          <a:p>
            <a:pPr lvl="0"/>
            <a:r>
              <a:rPr lang="ru-RU" dirty="0" smtClean="0"/>
              <a:t>Доступность</a:t>
            </a:r>
          </a:p>
          <a:p>
            <a:pPr lvl="0"/>
            <a:r>
              <a:rPr lang="ru-RU" dirty="0" smtClean="0"/>
              <a:t>Безопасность</a:t>
            </a:r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Картинки по запросу ф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dirty="0" smtClean="0"/>
              <a:t>Цель :</a:t>
            </a:r>
            <a:r>
              <a:rPr lang="ru-RU" dirty="0" smtClean="0"/>
              <a:t> обогащение  развивающей предметно-пространственной среды группы  как важного средства воспитания и развития детей дошкольного возраста. </a:t>
            </a:r>
          </a:p>
          <a:p>
            <a:r>
              <a:rPr lang="ru-RU" b="1" dirty="0" smtClean="0"/>
              <a:t>Задачи:</a:t>
            </a:r>
            <a:endParaRPr lang="ru-RU" dirty="0" smtClean="0"/>
          </a:p>
          <a:p>
            <a:pPr lvl="0"/>
            <a:r>
              <a:rPr lang="ru-RU" dirty="0" smtClean="0"/>
              <a:t>удовлетворять потребности детей в движении, общении, разнообразной деятельности в соответствии с их возрастными и индивидуальными особенностями; </a:t>
            </a:r>
          </a:p>
          <a:p>
            <a:pPr lvl="0"/>
            <a:r>
              <a:rPr lang="ru-RU" dirty="0" smtClean="0"/>
              <a:t>способствовать формированию у родителей воспитанников доверия к педагогам и желания активно участвовать в жизни ДОУ; </a:t>
            </a:r>
          </a:p>
          <a:p>
            <a:pPr lvl="0"/>
            <a:r>
              <a:rPr lang="ru-RU" dirty="0" smtClean="0"/>
              <a:t>повысить свой профессиональный уровень.</a:t>
            </a:r>
          </a:p>
          <a:p>
            <a:pPr>
              <a:buNone/>
            </a:pPr>
            <a:r>
              <a:rPr lang="ru-RU" dirty="0" smtClean="0"/>
              <a:t> </a:t>
            </a:r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Патриотический уголок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Венер\Desktop\Фото\IMG_20191028_1358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5681"/>
          <a:stretch>
            <a:fillRect/>
          </a:stretch>
        </p:blipFill>
        <p:spPr bwMode="auto">
          <a:xfrm>
            <a:off x="1259632" y="764704"/>
            <a:ext cx="6768752" cy="59195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Венер\Desktop\ЛАСТОЧКА\МАМА РАБОТА\Подгот гр\Новая папка (2)\IMG_20180222_1552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3960440" cy="297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 descr="C:\Users\Венер\Desktop\ЛАСТОЧКА\МАМА РАБОТА\Подгот гр\Новая папка (2)\IMG_20180221_13322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052736"/>
            <a:ext cx="3564396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C:\Users\Венер\Desktop\ЛАСТОЧКА\МАМА РАБОТА\Подгот гр\Новая папка (2)\IMG_20180221_132856.jpg"/>
          <p:cNvPicPr>
            <a:picLocks noChangeAspect="1" noChangeArrowheads="1"/>
          </p:cNvPicPr>
          <p:nvPr/>
        </p:nvPicPr>
        <p:blipFill>
          <a:blip r:embed="rId4" cstate="print"/>
          <a:srcRect t="16401" r="4326"/>
          <a:stretch>
            <a:fillRect/>
          </a:stretch>
        </p:blipFill>
        <p:spPr bwMode="auto">
          <a:xfrm>
            <a:off x="251520" y="3429000"/>
            <a:ext cx="4680520" cy="3067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Венер\Desktop\ЛАСТОЧКА\МАМА РАБОТА\РАБОТА-Набиева Р.М\6.Информ.направление\Югра-Фотовыставка\DSC026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340768"/>
            <a:ext cx="3347863" cy="2510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Я живу в </a:t>
            </a:r>
            <a:r>
              <a:rPr lang="ru-RU" b="1" dirty="0" err="1" smtClean="0">
                <a:solidFill>
                  <a:schemeClr val="tx2"/>
                </a:solidFill>
              </a:rPr>
              <a:t>Югре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5122" name="Picture 2" descr="C:\Users\Венер\Desktop\ЛАСТОЧКА\МАМА РАБОТА\РАБОТА-Набиева Р.М\6.Информ.направление\Югра-Фотовыставка\SAM_564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0623" t="37225" b="3908"/>
          <a:stretch>
            <a:fillRect/>
          </a:stretch>
        </p:blipFill>
        <p:spPr bwMode="auto">
          <a:xfrm>
            <a:off x="3750428" y="4193704"/>
            <a:ext cx="5393572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C:\Users\Венер\Desktop\ЛАСТОЧКА\Патриот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980728"/>
            <a:ext cx="4968551" cy="3726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Венер\Desktop\Уголок ПДД.jpg"/>
          <p:cNvPicPr>
            <a:picLocks noChangeAspect="1" noChangeArrowheads="1"/>
          </p:cNvPicPr>
          <p:nvPr/>
        </p:nvPicPr>
        <p:blipFill>
          <a:blip r:embed="rId2" cstate="print"/>
          <a:srcRect b="4949"/>
          <a:stretch>
            <a:fillRect/>
          </a:stretch>
        </p:blipFill>
        <p:spPr bwMode="auto">
          <a:xfrm>
            <a:off x="251520" y="188640"/>
            <a:ext cx="5400600" cy="3849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Венер\Desktop\Фото\IMG_20191028_14014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9313"/>
          <a:stretch>
            <a:fillRect/>
          </a:stretch>
        </p:blipFill>
        <p:spPr bwMode="auto">
          <a:xfrm>
            <a:off x="5868144" y="0"/>
            <a:ext cx="2903167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Users\Венер\Desktop\Мамины фотографии\Viber Images\DCIM\Camera\IMG_20170525_163902.jpg"/>
          <p:cNvPicPr>
            <a:picLocks noChangeAspect="1" noChangeArrowheads="1"/>
          </p:cNvPicPr>
          <p:nvPr/>
        </p:nvPicPr>
        <p:blipFill>
          <a:blip r:embed="rId4" cstate="print"/>
          <a:srcRect t="28638" b="2949"/>
          <a:stretch>
            <a:fillRect/>
          </a:stretch>
        </p:blipFill>
        <p:spPr bwMode="auto">
          <a:xfrm>
            <a:off x="4283968" y="4437112"/>
            <a:ext cx="4108781" cy="2108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 descr="C:\Users\Венер\Desktop\DCIM\Camera\IMG_20170525_1639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149080"/>
            <a:ext cx="3284182" cy="2463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Венер\Desktop\ЛАСТОЧКА\МАМА РАБОТА\Новая папка\8 GB ROZA\ПДД\Фото ПДД\SAM_83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521"/>
          <a:stretch>
            <a:fillRect/>
          </a:stretch>
        </p:blipFill>
        <p:spPr bwMode="auto">
          <a:xfrm>
            <a:off x="479525" y="260648"/>
            <a:ext cx="3863412" cy="33122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C:\Users\Венер\Desktop\МАМА РАБОТА\фото для родителей\пдд фото\DSC028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4021" y="3573016"/>
            <a:ext cx="4379979" cy="32849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Венер\Desktop\ЛАСТОЧКА\МАМА РАБОТА\Новая папка\Новая папка\IMG_20180323_1105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76672"/>
            <a:ext cx="3803914" cy="28529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3" descr="C:\Users\Венер\Desktop\ЛАСТОЧКА\МАМА РАБОТА\Новая папка\Новая папка\IMG_20180323_110653.jpg"/>
          <p:cNvPicPr>
            <a:picLocks noChangeAspect="1" noChangeArrowheads="1"/>
          </p:cNvPicPr>
          <p:nvPr/>
        </p:nvPicPr>
        <p:blipFill>
          <a:blip r:embed="rId5" cstate="print"/>
          <a:srcRect l="7478" r="8399"/>
          <a:stretch>
            <a:fillRect/>
          </a:stretch>
        </p:blipFill>
        <p:spPr bwMode="auto">
          <a:xfrm>
            <a:off x="611560" y="3789040"/>
            <a:ext cx="3442277" cy="30689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242</Words>
  <Application>Microsoft Office PowerPoint</Application>
  <PresentationFormat>Экран (4:3)</PresentationFormat>
  <Paragraphs>43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 Развивающая предметно-пространственная среда в группе</vt:lpstr>
      <vt:lpstr> Актуальность </vt:lpstr>
      <vt:lpstr> Требования ФГОС ДО к содержанию развивающей предметно-пространственной среды: </vt:lpstr>
      <vt:lpstr>Слайд 4</vt:lpstr>
      <vt:lpstr>Патриотический уголок</vt:lpstr>
      <vt:lpstr>Слайд 6</vt:lpstr>
      <vt:lpstr>Я живу в Югре</vt:lpstr>
      <vt:lpstr>Слайд 8</vt:lpstr>
      <vt:lpstr>Слайд 9</vt:lpstr>
      <vt:lpstr>Мы экспериментируем</vt:lpstr>
      <vt:lpstr>Уголок творчества</vt:lpstr>
      <vt:lpstr>Центр сюжетно-ролевой игры</vt:lpstr>
      <vt:lpstr>Книжный уголок</vt:lpstr>
      <vt:lpstr>Уголок природы</vt:lpstr>
      <vt:lpstr>Театральный уголок</vt:lpstr>
      <vt:lpstr>Музыкальный  уголок</vt:lpstr>
      <vt:lpstr>Спортивный уголок </vt:lpstr>
      <vt:lpstr>Слайд 18</vt:lpstr>
      <vt:lpstr>Уголок ряжения</vt:lpstr>
      <vt:lpstr>Речевичок</vt:lpstr>
      <vt:lpstr>Математический уголок</vt:lpstr>
      <vt:lpstr>Уголок конструирования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Венер</dc:creator>
  <cp:lastModifiedBy>Венер</cp:lastModifiedBy>
  <cp:revision>45</cp:revision>
  <dcterms:created xsi:type="dcterms:W3CDTF">2019-11-03T19:22:17Z</dcterms:created>
  <dcterms:modified xsi:type="dcterms:W3CDTF">2020-08-15T15:27:29Z</dcterms:modified>
</cp:coreProperties>
</file>